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70" r:id="rId5"/>
    <p:sldId id="271" r:id="rId6"/>
    <p:sldId id="275" r:id="rId7"/>
    <p:sldId id="276" r:id="rId8"/>
    <p:sldId id="281" r:id="rId9"/>
    <p:sldId id="28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25500-70AA-4F48-8B89-17E68F20BA17}" v="692" dt="2020-10-18T11:31:04.486"/>
    <p1510:client id="{69C0ACEC-309F-483A-A9CC-79C851135593}" v="761" dt="2020-10-19T03:07:17.165"/>
    <p1510:client id="{DEBA57C4-10F8-4E75-B160-4DAFF3CF4090}" v="9" dt="2020-10-19T03:47:3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9FAEA-FD73-E04D-8875-5BEDCDEC2EF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43091-359A-CF46-AD98-E7034517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6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is related with direct marketing campaigns (phone calls) of a Portuguese banking institution. The classification goal is to predict if the client will subscribe a term deposit.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43091-359A-CF46-AD98-E703451734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2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 variables:</a:t>
            </a:r>
            <a:br>
              <a:rPr lang="en-US">
                <a:cs typeface="+mn-lt"/>
              </a:rPr>
            </a:br>
            <a:r>
              <a:rPr lang="en-US"/>
              <a:t># bank client data:</a:t>
            </a:r>
            <a:br>
              <a:rPr lang="en-US">
                <a:cs typeface="+mn-lt"/>
              </a:rPr>
            </a:br>
            <a:r>
              <a:rPr lang="en-US"/>
              <a:t>1 - age (numeric)</a:t>
            </a:r>
            <a:br>
              <a:rPr lang="en-US">
                <a:cs typeface="+mn-lt"/>
              </a:rPr>
            </a:br>
            <a:r>
              <a:rPr lang="en-US"/>
              <a:t>2 - job : type of job (categorical: 'admin.','blue-collar','entrepreneur','housemaid','management','retired','self-employed','services','student','technician','unemployed','unknown')</a:t>
            </a:r>
            <a:br>
              <a:rPr lang="en-US">
                <a:cs typeface="+mn-lt"/>
              </a:rPr>
            </a:br>
            <a:r>
              <a:rPr lang="en-US"/>
              <a:t>3 - marital : marital status (categorical: '</a:t>
            </a:r>
            <a:r>
              <a:rPr lang="en-US" err="1"/>
              <a:t>divorced','married','single','unknown</a:t>
            </a:r>
            <a:r>
              <a:rPr lang="en-US"/>
              <a:t>'; note: 'divorced' means divorced or widowed)</a:t>
            </a:r>
            <a:br>
              <a:rPr lang="en-US">
                <a:cs typeface="+mn-lt"/>
              </a:rPr>
            </a:br>
            <a:r>
              <a:rPr lang="en-US"/>
              <a:t>4 - education (categorical: 'basic.4y','basic.6y','basic.9y','high.school','illiterate','professional.course','university.degree','unknown')</a:t>
            </a:r>
            <a:br>
              <a:rPr lang="en-US">
                <a:cs typeface="+mn-lt"/>
              </a:rPr>
            </a:br>
            <a:r>
              <a:rPr lang="en-US"/>
              <a:t>5 - default: has credit in default? (categorical: '</a:t>
            </a:r>
            <a:r>
              <a:rPr lang="en-US" err="1"/>
              <a:t>no','yes','unknown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6 - housing: has housing loan? (categorical: '</a:t>
            </a:r>
            <a:r>
              <a:rPr lang="en-US" err="1"/>
              <a:t>no','yes','unknown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7 - loan: has personal loan? (categorical: '</a:t>
            </a:r>
            <a:r>
              <a:rPr lang="en-US" err="1"/>
              <a:t>no','yes','unknown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# related with the last contact of the current campaign:</a:t>
            </a:r>
            <a:br>
              <a:rPr lang="en-US">
                <a:cs typeface="+mn-lt"/>
              </a:rPr>
            </a:br>
            <a:r>
              <a:rPr lang="en-US"/>
              <a:t>8 - contact: contact communication type (categorical: '</a:t>
            </a:r>
            <a:r>
              <a:rPr lang="en-US" err="1"/>
              <a:t>cellular','telephone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9 - month: last contact month of year (categorical: '</a:t>
            </a:r>
            <a:r>
              <a:rPr lang="en-US" err="1"/>
              <a:t>jan</a:t>
            </a:r>
            <a:r>
              <a:rPr lang="en-US"/>
              <a:t>', '</a:t>
            </a:r>
            <a:r>
              <a:rPr lang="en-US" err="1"/>
              <a:t>feb</a:t>
            </a:r>
            <a:r>
              <a:rPr lang="en-US"/>
              <a:t>', 'mar', ..., '</a:t>
            </a:r>
            <a:r>
              <a:rPr lang="en-US" err="1"/>
              <a:t>nov</a:t>
            </a:r>
            <a:r>
              <a:rPr lang="en-US"/>
              <a:t>', 'dec')</a:t>
            </a:r>
            <a:br>
              <a:rPr lang="en-US">
                <a:cs typeface="+mn-lt"/>
              </a:rPr>
            </a:br>
            <a:r>
              <a:rPr lang="en-US"/>
              <a:t>10 - </a:t>
            </a:r>
            <a:r>
              <a:rPr lang="en-US" err="1"/>
              <a:t>day_of_week</a:t>
            </a:r>
            <a:r>
              <a:rPr lang="en-US"/>
              <a:t>: last contact day of the week (categorical: 'mon','</a:t>
            </a:r>
            <a:r>
              <a:rPr lang="en-US" err="1"/>
              <a:t>tue</a:t>
            </a:r>
            <a:r>
              <a:rPr lang="en-US"/>
              <a:t>','wed','</a:t>
            </a:r>
            <a:r>
              <a:rPr lang="en-US" err="1"/>
              <a:t>thu</a:t>
            </a:r>
            <a:r>
              <a:rPr lang="en-US"/>
              <a:t>','</a:t>
            </a:r>
            <a:r>
              <a:rPr lang="en-US" err="1"/>
              <a:t>fri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11 - duration: last contact duration, in seconds (numeric). Important note: this attribute highly affects the output target (e.g., if duration=0 then y='no'). Yet, the duration is not known before a call is performed. Also, after the end of the call y is obviously known. Thus, this input should only be included for benchmark purposes and should be discarded if the intention is to have a realistic predictive model.</a:t>
            </a:r>
            <a:br>
              <a:rPr lang="en-US">
                <a:cs typeface="+mn-lt"/>
              </a:rPr>
            </a:br>
            <a:r>
              <a:rPr lang="en-US"/>
              <a:t># other attributes:</a:t>
            </a:r>
            <a:br>
              <a:rPr lang="en-US">
                <a:cs typeface="+mn-lt"/>
              </a:rPr>
            </a:br>
            <a:r>
              <a:rPr lang="en-US"/>
              <a:t>12 - campaign: number of contacts performed during this campaign and for this client (numeric, includes last contact)</a:t>
            </a:r>
            <a:br>
              <a:rPr lang="en-US">
                <a:cs typeface="+mn-lt"/>
              </a:rPr>
            </a:br>
            <a:r>
              <a:rPr lang="en-US"/>
              <a:t>13 - </a:t>
            </a:r>
            <a:r>
              <a:rPr lang="en-US" err="1"/>
              <a:t>pdays</a:t>
            </a:r>
            <a:r>
              <a:rPr lang="en-US"/>
              <a:t>: number of days that passed by after the client was last contacted from a previous campaign (numeric; 999 means client was not previously contacted)</a:t>
            </a:r>
            <a:br>
              <a:rPr lang="en-US">
                <a:cs typeface="+mn-lt"/>
              </a:rPr>
            </a:br>
            <a:r>
              <a:rPr lang="en-US"/>
              <a:t>14 - previous: number of contacts performed before this campaign and for this client (numeric)</a:t>
            </a:r>
            <a:br>
              <a:rPr lang="en-US">
                <a:cs typeface="+mn-lt"/>
              </a:rPr>
            </a:br>
            <a:r>
              <a:rPr lang="en-US"/>
              <a:t>15 - </a:t>
            </a:r>
            <a:r>
              <a:rPr lang="en-US" err="1"/>
              <a:t>poutcome</a:t>
            </a:r>
            <a:r>
              <a:rPr lang="en-US"/>
              <a:t>: outcome of the previous marketing campaign (categorical: '</a:t>
            </a:r>
            <a:r>
              <a:rPr lang="en-US" err="1"/>
              <a:t>failure','nonexistent','success</a:t>
            </a:r>
            <a:r>
              <a:rPr lang="en-US"/>
              <a:t>')</a:t>
            </a:r>
            <a:br>
              <a:rPr lang="en-US">
                <a:cs typeface="+mn-lt"/>
              </a:rPr>
            </a:br>
            <a:r>
              <a:rPr lang="en-US"/>
              <a:t># social and economic context attributes</a:t>
            </a:r>
            <a:br>
              <a:rPr lang="en-US">
                <a:cs typeface="+mn-lt"/>
              </a:rPr>
            </a:br>
            <a:r>
              <a:rPr lang="en-US"/>
              <a:t>16 - </a:t>
            </a:r>
            <a:r>
              <a:rPr lang="en-US" err="1"/>
              <a:t>emp.var.rate</a:t>
            </a:r>
            <a:r>
              <a:rPr lang="en-US"/>
              <a:t>: employment variation rate - quarterly indicator (numeric)</a:t>
            </a:r>
            <a:br>
              <a:rPr lang="en-US">
                <a:cs typeface="+mn-lt"/>
              </a:rPr>
            </a:br>
            <a:r>
              <a:rPr lang="en-US"/>
              <a:t>17 - </a:t>
            </a:r>
            <a:r>
              <a:rPr lang="en-US" err="1"/>
              <a:t>cons.price.idx</a:t>
            </a:r>
            <a:r>
              <a:rPr lang="en-US"/>
              <a:t>: consumer price index - monthly indicator (numeric)</a:t>
            </a:r>
            <a:br>
              <a:rPr lang="en-US">
                <a:cs typeface="+mn-lt"/>
              </a:rPr>
            </a:br>
            <a:r>
              <a:rPr lang="en-US"/>
              <a:t>18 - </a:t>
            </a:r>
            <a:r>
              <a:rPr lang="en-US" err="1"/>
              <a:t>cons.conf.idx</a:t>
            </a:r>
            <a:r>
              <a:rPr lang="en-US"/>
              <a:t>: consumer confidence index - monthly indicator (numeric)</a:t>
            </a:r>
            <a:br>
              <a:rPr lang="en-US">
                <a:cs typeface="+mn-lt"/>
              </a:rPr>
            </a:br>
            <a:r>
              <a:rPr lang="en-US"/>
              <a:t>19 - euribor3m: </a:t>
            </a:r>
            <a:r>
              <a:rPr lang="en-US" err="1"/>
              <a:t>euribor</a:t>
            </a:r>
            <a:r>
              <a:rPr lang="en-US"/>
              <a:t> 3 month rate - daily indicator (numeric)</a:t>
            </a:r>
            <a:br>
              <a:rPr lang="en-US">
                <a:cs typeface="+mn-lt"/>
              </a:rPr>
            </a:br>
            <a:r>
              <a:rPr lang="en-US"/>
              <a:t>20 - </a:t>
            </a:r>
            <a:r>
              <a:rPr lang="en-US" err="1"/>
              <a:t>nr.employed</a:t>
            </a:r>
            <a:r>
              <a:rPr lang="en-US"/>
              <a:t>: number of employees - quarterly indicator (numeric)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Output variable (desired target):</a:t>
            </a:r>
            <a:br>
              <a:rPr lang="en-US">
                <a:cs typeface="+mn-lt"/>
              </a:rPr>
            </a:br>
            <a:r>
              <a:rPr lang="en-US"/>
              <a:t>21 - y - has the client subscribed a term deposit? (binary: '</a:t>
            </a:r>
            <a:r>
              <a:rPr lang="en-US" err="1"/>
              <a:t>yes','no</a:t>
            </a:r>
            <a:r>
              <a:rPr lang="en-US"/>
              <a:t>')</a:t>
            </a:r>
          </a:p>
          <a:p>
            <a:endParaRPr lang="en-US">
              <a:cs typeface="Calibri"/>
            </a:endParaRPr>
          </a:p>
          <a:p>
            <a:r>
              <a:rPr lang="en-US"/>
              <a:t>A </a:t>
            </a:r>
            <a:r>
              <a:rPr lang="en-US" b="1"/>
              <a:t>Type II error</a:t>
            </a:r>
            <a:r>
              <a:rPr lang="en-US"/>
              <a:t> is the possibility of acceptance even with a wrong/unauthorized match.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43091-359A-CF46-AD98-E70345173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12 - campaign: number of contacts performed during this campaign and for this client (numeric, includes last contact)</a:t>
            </a:r>
            <a:br>
              <a:rPr lang="en-US">
                <a:cs typeface="+mn-lt"/>
              </a:rPr>
            </a:br>
            <a:r>
              <a:rPr lang="en-US"/>
              <a:t>13 - </a:t>
            </a:r>
            <a:r>
              <a:rPr lang="en-US" err="1"/>
              <a:t>pdays</a:t>
            </a:r>
            <a:r>
              <a:rPr lang="en-US"/>
              <a:t>: number of days that passed by after the client was last contacted from a previous campaign (numeric; 999 means client was not previously contacted)</a:t>
            </a:r>
            <a:br>
              <a:rPr lang="en-US">
                <a:cs typeface="+mn-lt"/>
              </a:rPr>
            </a:br>
            <a:r>
              <a:rPr lang="en-US"/>
              <a:t>14 - previous: number of contacts performed before this campaign and for this client (numeric)</a:t>
            </a:r>
            <a:br>
              <a:rPr lang="en-US">
                <a:cs typeface="+mn-lt"/>
              </a:rPr>
            </a:br>
            <a:r>
              <a:rPr lang="en-US"/>
              <a:t>15 - </a:t>
            </a:r>
            <a:r>
              <a:rPr lang="en-US" err="1"/>
              <a:t>poutcome</a:t>
            </a:r>
            <a:r>
              <a:rPr lang="en-US"/>
              <a:t>: outcome of the previous marketing campaign (categorical: '</a:t>
            </a:r>
            <a:r>
              <a:rPr lang="en-US" err="1"/>
              <a:t>failure','nonexistent','success</a:t>
            </a:r>
            <a:r>
              <a:rPr lang="en-US"/>
              <a:t>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43091-359A-CF46-AD98-E703451734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3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6B47-4156-1340-A083-9E29718CC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A0673-B631-9445-A236-87D509CA2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9BB0C-59BE-0A45-ACFE-49215432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F55E3-4183-684C-A554-209995F3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2BC78-9986-B149-A4C7-34255D7A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3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EF33-676B-5A4C-915B-C979FAE7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5A34C-B931-DA4E-8D8B-E34A6F9CA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0055-74BC-B740-8079-0C180522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C2543-DDF2-804D-AC4A-DCCF0D39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F8D6A-09C9-4C46-9009-3233912C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FE87B-D823-5E4C-B961-4F70EA743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2701B-BD88-8148-BC30-AA53A48B9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F9557-09F2-4D4F-B1DE-361F8CC9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A71DB-0416-3A42-9316-89D3886B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475FE-9BF3-634A-8A13-0E30E140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7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9731-188B-B14D-ADA7-8A0E9FB7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D60B6-86B9-8440-8492-7513F486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FC640-CDEB-A147-9CA9-F1F8EB545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1F3EB-5E60-F047-A4D5-6B657942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1F105-40E2-5E40-AAB1-8D90FDDA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0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2FDC-89A1-9D47-9A47-6C403DD9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097BA-F435-9548-848F-77951325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E6217-2938-9949-B738-7DF6E0732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1375-FE64-4643-863F-E6A428C5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9E2DA-5D33-4D44-B472-328E5A1E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90B9-892C-194E-A83B-14A20707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B3EB-F879-0146-96E9-F171CEF8F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4C9A5-433B-8445-95ED-7EDF9B45B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ECEF0-0B49-8243-9F65-DEA6CAEF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C7CD-6051-A343-9961-3C25DDA5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14AFD-C0F6-4F46-B8F7-6FC609B4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2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CC9D-FE57-D040-989C-E30D1456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F170-EA00-F044-B175-117D276D8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E9866-E0C6-754C-A223-D5EAE5A4A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AAC3D-BB6C-0D49-B821-F5B15655F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69E90-D6AD-3E45-B598-03473803C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7CBEA-4F35-6F45-837F-F08F4416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E4B2A-9E89-BC4D-8029-EBB7B41B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D2A8A-6C5B-6243-823D-FDC5D621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B112-50D1-404E-A88F-A7D869BD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7005F-FA1D-B948-ACB8-3CD08784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41F28-C467-CE41-9FBF-B7228DD9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E2869-8CA5-CC48-955E-F0D07E70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0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BFA9F-4F9B-7C4F-9A81-E58FFFF6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AA9D5-7086-7A41-B4DA-7FFB9EB5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CED38-B677-734E-AAB1-A411DC9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CC57-4B97-5547-B5B8-870E3F15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A6C1-5E48-7545-ACC3-80B33B062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CBE14-FC72-C242-88C8-BABAAE59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6CB37-AB04-914A-97C9-75C98C66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8F597-4A1E-5341-B0D1-EAFFEF5F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A283D-3465-8642-9480-B61B9F5F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5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67BB-9C3B-714E-8FFF-FD9C5A5C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28286-3F6A-064F-9AC8-2FE0A4D63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16BF3-30A5-AA4A-9DBB-BF8263C3D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2081E-AAED-C648-B10F-30E0EA53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A93817-CC3D-9D40-9249-BD13B0B04F3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9A65E-87BC-654E-82A7-A0014B7F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ABBE5-A0A9-0446-B0ED-5F94A287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92AD1A-C673-F846-97A4-B99EA6BB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CE6D2-AC51-674D-92EB-BF55CD29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6035-5101-FB4E-A0BB-C9AE1D3E6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A17F8C-F324-4307-98DE-DC32E7ACD8E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15089"/>
            <a:ext cx="12192000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12754-6423-4A30-82F5-2DE95E02E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7B14C-B22D-429A-BAAA-71A706625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sz="5200">
                <a:solidFill>
                  <a:srgbClr val="FFFFFF"/>
                </a:solidFill>
              </a:rPr>
              <a:t>Bank Marketing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FDED2C-63A1-426A-AE5D-0107E1A6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01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4A605-166C-48E2-84B0-0B97EE14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SG" sz="3700">
                <a:solidFill>
                  <a:srgbClr val="FFFFFF"/>
                </a:solidFill>
              </a:rPr>
              <a:t>Data: Has the client subscribed to a term deposit?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008C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6675121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7CE7-EBA5-4DCB-AE9A-1FBCFFEC1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6031967" cy="328326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SG" sz="2000"/>
              <a:t>Imbalance dataset: N (88%) vs Y (12%)  </a:t>
            </a:r>
          </a:p>
          <a:p>
            <a:r>
              <a:rPr lang="en-SG" sz="2000">
                <a:cs typeface="Calibri"/>
              </a:rPr>
              <a:t>20 input variables</a:t>
            </a:r>
            <a:endParaRPr lang="en-SG" sz="2000"/>
          </a:p>
          <a:p>
            <a:r>
              <a:rPr lang="en-SG" sz="2000">
                <a:cs typeface="Calibri"/>
              </a:rPr>
              <a:t>No </a:t>
            </a:r>
            <a:r>
              <a:rPr lang="en-SG" sz="2000" err="1">
                <a:cs typeface="Calibri"/>
              </a:rPr>
              <a:t>NaN</a:t>
            </a:r>
            <a:r>
              <a:rPr lang="en-SG" sz="2000">
                <a:cs typeface="Calibri"/>
              </a:rPr>
              <a:t> values, but many "unknown" values</a:t>
            </a:r>
          </a:p>
          <a:p>
            <a:r>
              <a:rPr lang="en-SG" sz="2000">
                <a:cs typeface="Calibri"/>
              </a:rPr>
              <a:t>Either merged "unknown" with similar categories, or dropped the columns</a:t>
            </a:r>
          </a:p>
          <a:p>
            <a:pPr lvl="1"/>
            <a:r>
              <a:rPr lang="en-SG" sz="2000">
                <a:cs typeface="Calibri"/>
              </a:rPr>
              <a:t>merged data groups in "default" and "education" to clean data</a:t>
            </a:r>
          </a:p>
          <a:p>
            <a:pPr lvl="1"/>
            <a:r>
              <a:rPr lang="en-SG" sz="2000">
                <a:cs typeface="Calibri"/>
              </a:rPr>
              <a:t>"Housing" and "loan" was dropped from chi-square analysis</a:t>
            </a:r>
          </a:p>
          <a:p>
            <a:r>
              <a:rPr lang="en-SG" sz="2000">
                <a:cs typeface="Calibri"/>
              </a:rPr>
              <a:t>Relabelled unknowns in "job" as unconventional jobs</a:t>
            </a:r>
          </a:p>
          <a:p>
            <a:r>
              <a:rPr lang="en-SG" sz="2000" err="1">
                <a:cs typeface="Calibri"/>
              </a:rPr>
              <a:t>Recategorised</a:t>
            </a:r>
            <a:r>
              <a:rPr lang="en-SG" sz="2000">
                <a:cs typeface="Calibri"/>
              </a:rPr>
              <a:t> marital status</a:t>
            </a:r>
            <a:r>
              <a:rPr lang="en-SG" sz="2000">
                <a:ea typeface="+mn-lt"/>
                <a:cs typeface="+mn-lt"/>
              </a:rPr>
              <a:t>:  "unknown" = "single", "divorced"="married" to get 2 broad categories</a:t>
            </a:r>
          </a:p>
          <a:p>
            <a:endParaRPr lang="en-SG" sz="2000"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D213531-E8BF-4DEF-A21E-E4DA37AFF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168"/>
          <a:stretch/>
        </p:blipFill>
        <p:spPr>
          <a:xfrm>
            <a:off x="7277100" y="2480954"/>
            <a:ext cx="4455979" cy="39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9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4A1B-640C-47F4-A72E-3AB69020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exploratory analysis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17395-B5AD-4CA5-8374-8536F18AF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Cut off at age 60 shows different </a:t>
            </a:r>
            <a:r>
              <a:rPr lang="en-US" err="1">
                <a:cs typeface="Calibri"/>
              </a:rPr>
              <a:t>behaviour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Creating dummy variables which merged some variables to reduce noise</a:t>
            </a: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bank_df</a:t>
            </a:r>
            <a:r>
              <a:rPr lang="en-US" sz="1400">
                <a:ea typeface="+mn-lt"/>
                <a:cs typeface="+mn-lt"/>
              </a:rPr>
              <a:t> = </a:t>
            </a:r>
            <a:r>
              <a:rPr lang="en-US" sz="1400" err="1">
                <a:ea typeface="+mn-lt"/>
                <a:cs typeface="+mn-lt"/>
              </a:rPr>
              <a:t>bank_df</a:t>
            </a:r>
            <a:r>
              <a:rPr lang="en-US" sz="1400">
                <a:ea typeface="+mn-lt"/>
                <a:cs typeface="+mn-lt"/>
              </a:rPr>
              <a:t> %&gt;%</a:t>
            </a: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  mutate(</a:t>
            </a:r>
            <a:r>
              <a:rPr lang="en-US" sz="1400" err="1">
                <a:ea typeface="+mn-lt"/>
                <a:cs typeface="+mn-lt"/>
              </a:rPr>
              <a:t>past_dummyvar</a:t>
            </a:r>
            <a:r>
              <a:rPr lang="en-US" sz="1400">
                <a:ea typeface="+mn-lt"/>
                <a:cs typeface="+mn-lt"/>
              </a:rPr>
              <a:t> = recode(</a:t>
            </a:r>
            <a:r>
              <a:rPr lang="en-US" sz="1400" err="1">
                <a:ea typeface="+mn-lt"/>
                <a:cs typeface="+mn-lt"/>
              </a:rPr>
              <a:t>poutcome</a:t>
            </a:r>
            <a:r>
              <a:rPr lang="en-US" sz="1400">
                <a:ea typeface="+mn-lt"/>
                <a:cs typeface="+mn-lt"/>
              </a:rPr>
              <a:t>, "failure" = 0.5, "nonexistent"=0.2, "success"=1))</a:t>
            </a: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# combining previous and </a:t>
            </a:r>
            <a:r>
              <a:rPr lang="en-US" sz="1400" err="1">
                <a:ea typeface="+mn-lt"/>
                <a:cs typeface="+mn-lt"/>
              </a:rPr>
              <a:t>poutcome</a:t>
            </a: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>
                <a:ea typeface="+mn-lt"/>
                <a:cs typeface="+mn-lt"/>
              </a:rPr>
              <a:t>bank_df$past_dummyvar1 = </a:t>
            </a:r>
            <a:r>
              <a:rPr lang="en-US" sz="1400" err="1">
                <a:ea typeface="+mn-lt"/>
                <a:cs typeface="+mn-lt"/>
              </a:rPr>
              <a:t>bank_df$past_dummyvar</a:t>
            </a:r>
            <a:r>
              <a:rPr lang="en-US" sz="1400">
                <a:ea typeface="+mn-lt"/>
                <a:cs typeface="+mn-lt"/>
              </a:rPr>
              <a:t>*(bank_df$previous+1)</a:t>
            </a: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chisq.test</a:t>
            </a:r>
            <a:r>
              <a:rPr lang="en-US" sz="1400">
                <a:ea typeface="+mn-lt"/>
                <a:cs typeface="+mn-lt"/>
              </a:rPr>
              <a:t>(bank_df$past_dummyvar1, </a:t>
            </a:r>
            <a:r>
              <a:rPr lang="en-US" sz="1400" err="1">
                <a:ea typeface="+mn-lt"/>
                <a:cs typeface="+mn-lt"/>
              </a:rPr>
              <a:t>bank_df$y</a:t>
            </a:r>
            <a:r>
              <a:rPr lang="en-US" sz="1400">
                <a:ea typeface="+mn-lt"/>
                <a:cs typeface="+mn-lt"/>
              </a:rPr>
              <a:t>)</a:t>
            </a:r>
            <a:endParaRPr lang="en-US" sz="1400">
              <a:cs typeface="Calibri"/>
            </a:endParaRPr>
          </a:p>
          <a:p>
            <a:pPr>
              <a:buNone/>
            </a:pPr>
            <a:r>
              <a:rPr lang="en-US" sz="1400" err="1">
                <a:ea typeface="+mn-lt"/>
                <a:cs typeface="+mn-lt"/>
              </a:rPr>
              <a:t>bank_df$previous</a:t>
            </a:r>
            <a:r>
              <a:rPr lang="en-US" sz="1400">
                <a:ea typeface="+mn-lt"/>
                <a:cs typeface="+mn-lt"/>
              </a:rPr>
              <a:t> &lt;-NULL</a:t>
            </a:r>
            <a:endParaRPr lang="en-US" sz="1400">
              <a:cs typeface="Calibri"/>
            </a:endParaRPr>
          </a:p>
          <a:p>
            <a:pPr marL="0" indent="0">
              <a:buNone/>
            </a:pPr>
            <a:r>
              <a:rPr lang="en-US" sz="1400" err="1">
                <a:ea typeface="+mn-lt"/>
                <a:cs typeface="+mn-lt"/>
              </a:rPr>
              <a:t>bank_df$poutcome</a:t>
            </a:r>
            <a:r>
              <a:rPr lang="en-US" sz="1400">
                <a:ea typeface="+mn-lt"/>
                <a:cs typeface="+mn-lt"/>
              </a:rPr>
              <a:t> &lt;-NULL</a:t>
            </a:r>
            <a:endParaRPr lang="en-US" sz="1400"/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7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14FBC210-A9DA-4680-A237-E7B9533AF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29" y="2885941"/>
            <a:ext cx="4065916" cy="2552608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CA582180-4AE2-4090-9D2A-DBBEF22EDA41}"/>
              </a:ext>
            </a:extLst>
          </p:cNvPr>
          <p:cNvSpPr/>
          <p:nvPr/>
        </p:nvSpPr>
        <p:spPr>
          <a:xfrm>
            <a:off x="6255351" y="4448520"/>
            <a:ext cx="488830" cy="9776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041ECF-CC32-496E-B276-2ADD15796E1F}"/>
              </a:ext>
            </a:extLst>
          </p:cNvPr>
          <p:cNvCxnSpPr/>
          <p:nvPr/>
        </p:nvCxnSpPr>
        <p:spPr>
          <a:xfrm>
            <a:off x="10036475" y="2926870"/>
            <a:ext cx="14377" cy="235788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9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3A926979-252B-4057-BD96-B50E07C70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3" y="2004899"/>
            <a:ext cx="10480674" cy="3838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88171-0E12-49B2-BE3F-AA97F93B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Summary of models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F5630-2859-4747-BCB0-2558748409A3}"/>
              </a:ext>
            </a:extLst>
          </p:cNvPr>
          <p:cNvSpPr txBox="1"/>
          <p:nvPr/>
        </p:nvSpPr>
        <p:spPr>
          <a:xfrm>
            <a:off x="7654471" y="3409040"/>
            <a:ext cx="1110343" cy="2695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F9573-D0B8-428D-95C3-61A85CD1EDA9}"/>
              </a:ext>
            </a:extLst>
          </p:cNvPr>
          <p:cNvSpPr txBox="1"/>
          <p:nvPr/>
        </p:nvSpPr>
        <p:spPr>
          <a:xfrm>
            <a:off x="7654470" y="4425039"/>
            <a:ext cx="1110343" cy="2695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04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A240-5A54-4362-AB4E-18B23152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Random Forest</a:t>
            </a:r>
            <a:endParaRPr lang="en-US" dirty="0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8DB0049-F12B-4306-AAD6-F67CF8852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1943894"/>
            <a:ext cx="6667500" cy="4114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70298-8180-46D2-BBD5-6628AAF07DBF}"/>
              </a:ext>
            </a:extLst>
          </p:cNvPr>
          <p:cNvSpPr txBox="1"/>
          <p:nvPr/>
        </p:nvSpPr>
        <p:spPr>
          <a:xfrm>
            <a:off x="4894012" y="60570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AUC = 0.951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388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B3FC-9B17-49DD-A262-7BE64124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XGBoost</a:t>
            </a:r>
            <a:endParaRPr lang="en-US" dirty="0" err="1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7FFE16D-FFE4-4094-9DBC-99E41AE26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1943894"/>
            <a:ext cx="6667500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84BC2-0457-4563-BD11-BE04521E630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39879-0C5A-4239-82B0-2866E74C0AD6}"/>
              </a:ext>
            </a:extLst>
          </p:cNvPr>
          <p:cNvSpPr txBox="1"/>
          <p:nvPr/>
        </p:nvSpPr>
        <p:spPr>
          <a:xfrm>
            <a:off x="4894012" y="60570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AUC = 0.953</a:t>
            </a:r>
          </a:p>
        </p:txBody>
      </p:sp>
    </p:spTree>
    <p:extLst>
      <p:ext uri="{BB962C8B-B14F-4D97-AF65-F5344CB8AC3E}">
        <p14:creationId xmlns:p14="http://schemas.microsoft.com/office/powerpoint/2010/main" val="366161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A605-166C-48E2-84B0-0B97EE14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7CE7-EBA5-4DCB-AE9A-1FBCFFEC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cs typeface="Calibri"/>
              </a:rPr>
              <a:t>Imbalance dataset -&gt; very good accuracy.</a:t>
            </a:r>
            <a:endParaRPr lang="en-US" dirty="0"/>
          </a:p>
          <a:p>
            <a:r>
              <a:rPr lang="en-SG" dirty="0">
                <a:cs typeface="Calibri"/>
              </a:rPr>
              <a:t>Compare type-II error / false negative instead.</a:t>
            </a:r>
            <a:endParaRPr lang="en-SG" dirty="0"/>
          </a:p>
          <a:p>
            <a:r>
              <a:rPr lang="en-SG" dirty="0">
                <a:cs typeface="Calibri"/>
              </a:rPr>
              <a:t>Lowest type-II errors: tree-based methods (</a:t>
            </a:r>
            <a:r>
              <a:rPr lang="en-SG" dirty="0" err="1">
                <a:cs typeface="Calibri"/>
              </a:rPr>
              <a:t>RandomForest</a:t>
            </a:r>
            <a:r>
              <a:rPr lang="en-SG" dirty="0">
                <a:cs typeface="Calibri"/>
              </a:rPr>
              <a:t>, </a:t>
            </a:r>
            <a:r>
              <a:rPr lang="en-SG" dirty="0" err="1">
                <a:cs typeface="Calibri"/>
              </a:rPr>
              <a:t>XGboost</a:t>
            </a:r>
            <a:r>
              <a:rPr lang="en-SG" dirty="0">
                <a:cs typeface="Calibri"/>
              </a:rPr>
              <a:t>, </a:t>
            </a:r>
            <a:r>
              <a:rPr lang="en-SG" dirty="0" err="1">
                <a:cs typeface="Calibri"/>
              </a:rPr>
              <a:t>Adaboost</a:t>
            </a:r>
            <a:r>
              <a:rPr lang="en-SG" dirty="0">
                <a:cs typeface="Calibri"/>
              </a:rPr>
              <a:t> and Gradient boosting).</a:t>
            </a:r>
          </a:p>
          <a:p>
            <a:r>
              <a:rPr lang="en-SG" dirty="0">
                <a:ea typeface="+mn-lt"/>
                <a:cs typeface="+mn-lt"/>
              </a:rPr>
              <a:t>ROC curve to display both error types.</a:t>
            </a:r>
            <a:endParaRPr lang="en-SG" dirty="0">
              <a:cs typeface="Calibri"/>
            </a:endParaRPr>
          </a:p>
          <a:p>
            <a:r>
              <a:rPr lang="en-SG" dirty="0">
                <a:cs typeface="Calibri"/>
              </a:rPr>
              <a:t>Area under ROC curve (AUC): classifier performance over all possible threshold -&gt; larger AUC, better classifier</a:t>
            </a:r>
          </a:p>
          <a:p>
            <a:r>
              <a:rPr lang="en-SG" dirty="0">
                <a:cs typeface="Calibri"/>
              </a:rPr>
              <a:t>Best threshold depends on domain knowledge (e.g. cost for marketing campaign)</a:t>
            </a:r>
          </a:p>
          <a:p>
            <a:endParaRPr lang="en-SG" dirty="0">
              <a:cs typeface="Calibri"/>
            </a:endParaRPr>
          </a:p>
          <a:p>
            <a:endParaRPr lang="en-S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37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2579475093DB4E895022FC4E4FEDB8" ma:contentTypeVersion="4" ma:contentTypeDescription="Create a new document." ma:contentTypeScope="" ma:versionID="d7c45c0e574531e895efdc3d0c6f8827">
  <xsd:schema xmlns:xsd="http://www.w3.org/2001/XMLSchema" xmlns:xs="http://www.w3.org/2001/XMLSchema" xmlns:p="http://schemas.microsoft.com/office/2006/metadata/properties" xmlns:ns2="5cce6cc5-0bb6-4c2d-9721-3153cf30716f" targetNamespace="http://schemas.microsoft.com/office/2006/metadata/properties" ma:root="true" ma:fieldsID="e407fec2ec0c4c077381db6265c9a808" ns2:_="">
    <xsd:import namespace="5cce6cc5-0bb6-4c2d-9721-3153cf3071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e6cc5-0bb6-4c2d-9721-3153cf3071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DAD61-D636-41F8-9245-1870780DD27A}">
  <ds:schemaRefs>
    <ds:schemaRef ds:uri="5cce6cc5-0bb6-4c2d-9721-3153cf3071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4068F4C-9D01-438C-BDBF-B55D8A610A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7F78A9-CD08-4B92-8807-C39253087B1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Bank Marketing </vt:lpstr>
      <vt:lpstr>Data: Has the client subscribed to a term deposit?</vt:lpstr>
      <vt:lpstr>Further exploratory analysis</vt:lpstr>
      <vt:lpstr>Summary of models</vt:lpstr>
      <vt:lpstr>Random Forest</vt:lpstr>
      <vt:lpstr>XGBoost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 Chen</dc:creator>
  <cp:revision>172</cp:revision>
  <dcterms:created xsi:type="dcterms:W3CDTF">2020-09-18T16:41:36Z</dcterms:created>
  <dcterms:modified xsi:type="dcterms:W3CDTF">2023-09-20T01:55:03Z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0x010100692579475093DB4E895022FC4E4FEDB8</vt:lpwstr>
  </property>
</Properties>
</file>